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345" r:id="rId3"/>
    <p:sldId id="348" r:id="rId4"/>
    <p:sldId id="349" r:id="rId5"/>
    <p:sldId id="3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911" autoAdjust="0"/>
  </p:normalViewPr>
  <p:slideViewPr>
    <p:cSldViewPr snapToGrid="0">
      <p:cViewPr varScale="1">
        <p:scale>
          <a:sx n="86" d="100"/>
          <a:sy n="86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C8E60-F93F-4F58-B05E-763B05E12D22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141A-8330-4A32-8704-4106DBDFD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3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E4D11-23B8-436F-BAA3-0BFF86D71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E4D11-23B8-436F-BAA3-0BFF86D71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E4D11-23B8-436F-BAA3-0BFF86D710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75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5E9E0-7872-9BD3-29C0-39D4CC0D81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17" y="1988319"/>
            <a:ext cx="5348212" cy="1655764"/>
          </a:xfrm>
        </p:spPr>
        <p:txBody>
          <a:bodyPr anchor="b"/>
          <a:lstStyle>
            <a:lvl1pPr algn="l">
              <a:lnSpc>
                <a:spcPct val="100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617" y="3970679"/>
            <a:ext cx="4565255" cy="197715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6AEB-F8B9-4BD3-AEB8-1A520AB41D95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16" y="6164683"/>
            <a:ext cx="4114800" cy="14362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9FFF2C-A6A0-1530-22C0-0CB9733DC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8549" y="129805"/>
            <a:ext cx="2888996" cy="1696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275EAC-57D0-CA7D-24C7-7867DDE1E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21902" r="11840" b="14754"/>
          <a:stretch/>
        </p:blipFill>
        <p:spPr>
          <a:xfrm>
            <a:off x="3410485" y="0"/>
            <a:ext cx="8781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62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6FF1-5523-4D1B-AF1C-9E8EDDDEA789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FD2F3-75E5-7B3F-4B66-B06DB8710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9" y="6152318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 2">
    <p:bg>
      <p:bgPr>
        <a:solidFill>
          <a:srgbClr val="4A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32519"/>
            <a:ext cx="6005408" cy="3519271"/>
          </a:xfrm>
        </p:spPr>
        <p:txBody>
          <a:bodyPr anchor="t" anchorCtr="0"/>
          <a:lstStyle>
            <a:lvl1pPr>
              <a:lnSpc>
                <a:spcPct val="100000"/>
              </a:lnSpc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9600-91ED-4064-BE2C-FABEE38DFF73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79B94-5BF3-7FB9-8813-D86C81C68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324" y="125697"/>
            <a:ext cx="7754677" cy="6732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38495-118A-2030-C614-C86B9AB5B9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9" y="6152318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A4FEC22F-174C-DEDE-FEDE-B0B93E8A1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94" b="44197"/>
          <a:stretch/>
        </p:blipFill>
        <p:spPr>
          <a:xfrm>
            <a:off x="0" y="-11"/>
            <a:ext cx="12192000" cy="6858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32519"/>
            <a:ext cx="6005408" cy="3519271"/>
          </a:xfrm>
        </p:spPr>
        <p:txBody>
          <a:bodyPr anchor="t" anchorCtr="0"/>
          <a:lstStyle>
            <a:lvl1pPr>
              <a:lnSpc>
                <a:spcPct val="100000"/>
              </a:lnSpc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9600-91ED-4064-BE2C-FABEE38DFF73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1E4DC-A0CA-82D6-6774-631D04744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62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BD2D21-C171-1A2B-AC3E-F6A951934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32519"/>
            <a:ext cx="6005408" cy="3519271"/>
          </a:xfrm>
        </p:spPr>
        <p:txBody>
          <a:bodyPr anchor="t" anchorCtr="0"/>
          <a:lstStyle>
            <a:lvl1pPr>
              <a:lnSpc>
                <a:spcPct val="100000"/>
              </a:lnSpc>
              <a:defRPr sz="58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7351-0F40-4FC4-9C1A-6F91DB0E9200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2B29A-E0BC-C04A-4B45-14EAA583D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9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Slide with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BD2D21-C171-1A2B-AC3E-F6A951934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7351-0F40-4FC4-9C1A-6F91DB0E9200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A131D3-0540-078D-DF01-87FBF775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6" y="4828697"/>
            <a:ext cx="10522032" cy="973804"/>
          </a:xfrm>
        </p:spPr>
        <p:txBody>
          <a:bodyPr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DBF34-87AF-2F16-6B80-B7F155FE51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9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5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Imag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524142"/>
            <a:ext cx="5385664" cy="9738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19FE-18E4-4A1C-BFEC-0099688B6B22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95D2886-2BFA-C21B-D72F-4ECA74442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617" y="1689249"/>
            <a:ext cx="5388864" cy="545704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2234954"/>
            <a:ext cx="5385665" cy="3712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6285" y="520699"/>
            <a:ext cx="5386916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061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_Tex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867" y="520699"/>
            <a:ext cx="5386916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36" y="524142"/>
            <a:ext cx="5385664" cy="9738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923-32E2-44B0-A4C8-62BBA8331BCE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95D2886-2BFA-C21B-D72F-4ECA74442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7536" y="1689249"/>
            <a:ext cx="5388864" cy="545704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7536" y="2234954"/>
            <a:ext cx="5385665" cy="3712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0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eft_Imag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1E7-6F8F-4D04-B676-371F4D1EA4B3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4248051"/>
            <a:ext cx="5128687" cy="1699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6285" y="520699"/>
            <a:ext cx="5386916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5"/>
            <a:ext cx="5128684" cy="2856628"/>
          </a:xfrm>
        </p:spPr>
        <p:txBody>
          <a:bodyPr anchor="t" anchorCtr="0"/>
          <a:lstStyle>
            <a:lvl1pPr>
              <a:lnSpc>
                <a:spcPct val="100000"/>
              </a:lnSpc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eft_Wide Imag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CF9F-B89F-4C65-B802-C0A8FFE200EB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7" y="2806998"/>
            <a:ext cx="3391787" cy="3140837"/>
          </a:xfrm>
        </p:spPr>
        <p:txBody>
          <a:bodyPr/>
          <a:lstStyle>
            <a:lvl1pPr marL="0" indent="0">
              <a:lnSpc>
                <a:spcPct val="105000"/>
              </a:lnSpc>
              <a:buNone/>
              <a:defRPr/>
            </a:lvl1pPr>
            <a:lvl2pPr marL="0" indent="0">
              <a:buNone/>
              <a:defRPr sz="2133" u="sng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7536" y="520699"/>
            <a:ext cx="7285665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70041-B313-4490-3EEE-D2CBF164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9" y="977648"/>
            <a:ext cx="3657600" cy="160182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40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9543-01FF-47BB-A619-E338B95587C5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6285" y="1110676"/>
            <a:ext cx="4977192" cy="247855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4"/>
            <a:ext cx="5128684" cy="4939709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AFCEA-062E-FE62-85A5-5AE67D7480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9" y="6152318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6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16" y="1988319"/>
            <a:ext cx="5441104" cy="1655764"/>
          </a:xfrm>
        </p:spPr>
        <p:txBody>
          <a:bodyPr anchor="b"/>
          <a:lstStyle>
            <a:lvl1pPr algn="l">
              <a:lnSpc>
                <a:spcPct val="100000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617" y="3970679"/>
            <a:ext cx="4565255" cy="197715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740-8A01-4814-8EC4-F2E6661F4CD4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16" y="6164683"/>
            <a:ext cx="4114800" cy="14362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0F595-AD40-ADEF-689A-D49AD74FDD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9" y="120681"/>
            <a:ext cx="2888996" cy="1704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96B61B-0F8E-9137-0DE4-EA21F1D88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21902" r="11840" b="14754"/>
          <a:stretch/>
        </p:blipFill>
        <p:spPr>
          <a:xfrm>
            <a:off x="3410485" y="0"/>
            <a:ext cx="8781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Coral">
    <p:bg>
      <p:bgPr>
        <a:solidFill>
          <a:srgbClr val="4A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B2C-E4A3-4EE4-8F26-765225E82E8F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6285" y="1110676"/>
            <a:ext cx="4977192" cy="247855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4"/>
            <a:ext cx="5128684" cy="4939709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1847A-076B-F292-88F7-1C0A15FD7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oft Blue">
    <p:bg>
      <p:bgPr>
        <a:solidFill>
          <a:srgbClr val="8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626-85A1-46C7-8B81-C7967E17A57B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6285" y="1110676"/>
            <a:ext cx="4977192" cy="247855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4"/>
            <a:ext cx="5128684" cy="4939709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AE031-E7C5-23E7-A5B5-BE5B59A0C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70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full widt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68" y="2235838"/>
            <a:ext cx="11087149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06C-BDFC-4B82-89D9-BAFE8F1220DF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58A102-113C-AD29-0E56-CB6BA4658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617" y="1689249"/>
            <a:ext cx="11074400" cy="546589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575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B2D7-A7C5-E04B-559B-CD89EFC1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1" cy="97380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C2D18-6293-B1CC-9520-5D129ECF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13ED-621C-9340-9F9B-5608CDF45D57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085BA-A8E8-AD04-F15B-4C73A723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2DAA-362B-4AE3-646B-5445FB14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EB0-3884-1740-932B-2A996EE588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101A72-F511-75EC-76D5-2E936D99EC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617" y="1689249"/>
            <a:ext cx="7315200" cy="546589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60B904-C450-B2E9-A6CE-57A860B5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68" y="2235838"/>
            <a:ext cx="5402001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F8D2A5-E174-5E97-4E01-7E5DC474CC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8204" y="2235838"/>
            <a:ext cx="5402001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48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B2D7-A7C5-E04B-559B-CD89EFC1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1" cy="97380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C2D18-6293-B1CC-9520-5D129ECF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13ED-621C-9340-9F9B-5608CDF45D57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085BA-A8E8-AD04-F15B-4C73A723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2DAA-362B-4AE3-646B-5445FB14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EB0-3884-1740-932B-2A996EE588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B0E76D0-9CFA-5F03-6303-5B7630D0CC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617" y="1689249"/>
            <a:ext cx="7315200" cy="236403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3CBBA3-76D1-2BEB-60B4-65D1B362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68" y="2235838"/>
            <a:ext cx="3503936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241FE7-6D13-BB09-56E4-1859A5BEB7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45067" y="2235838"/>
            <a:ext cx="3503936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DE4835-4455-AB1E-0A52-EF37D82F30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29265" y="2235838"/>
            <a:ext cx="3503936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3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910-747F-4EF7-B5BE-C9285B070578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2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85BF-B469-46CA-B420-24F9761502EB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38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with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4" cy="973804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3AB4-FD93-47F4-89D8-165A9DD31F04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3D91AF-105B-FCD6-C4F5-C67B716D57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8797" y="3703179"/>
            <a:ext cx="3535680" cy="2244656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06B345E-D8AD-5ABF-C286-5E6C942981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8159" y="3703179"/>
            <a:ext cx="3535680" cy="2244656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74D32F3-07D7-A773-4B83-740E4AFDFF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1411" y="3703179"/>
            <a:ext cx="3535680" cy="2244656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F8DACD0-57C1-A420-18D0-7958538404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8160" y="2234956"/>
            <a:ext cx="3535680" cy="1840656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4B27034-5514-D99C-E637-202A25B1F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7521" y="2234955"/>
            <a:ext cx="3535680" cy="1840655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9" y="2234957"/>
            <a:ext cx="3535680" cy="1468223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0153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Im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3D91AF-105B-FCD6-C4F5-C67B716D57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9528" y="520701"/>
            <a:ext cx="3535680" cy="2862721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5316E6D-08B1-22AC-4C5B-625D1BB09A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94821" y="520701"/>
            <a:ext cx="3535680" cy="2862721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520700"/>
            <a:ext cx="3657128" cy="2335139"/>
          </a:xfrm>
        </p:spPr>
        <p:txBody>
          <a:bodyPr anchor="t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D859-F234-4ABB-8B8C-A008D9848D0E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9528" y="3954261"/>
            <a:ext cx="3535680" cy="1993572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969F474-E424-3477-434A-09FACCF5C4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4201" y="3954261"/>
            <a:ext cx="3535680" cy="1993572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527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Chart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33D8-F538-44D1-9CFA-9420E5015B6F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2233084"/>
            <a:ext cx="3144380" cy="3714751"/>
          </a:xfrm>
        </p:spPr>
        <p:txBody>
          <a:bodyPr/>
          <a:lstStyle>
            <a:lvl1pPr marL="0" indent="0">
              <a:lnSpc>
                <a:spcPct val="105000"/>
              </a:lnSpc>
              <a:buNone/>
              <a:defRPr/>
            </a:lvl1pPr>
            <a:lvl2pPr marL="0" indent="0">
              <a:buNone/>
              <a:defRPr sz="1867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A77CF-6FD1-45FE-4C52-66768063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7" y="524141"/>
            <a:ext cx="4267200" cy="10820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8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79773"/>
            <a:ext cx="5765088" cy="2852737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4499043"/>
            <a:ext cx="5765088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4345-573A-43F0-A947-A48F0E714851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E23C67-4E8C-CD30-1892-B328D9E81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9879" y="6153687"/>
            <a:ext cx="962999" cy="5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1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roces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4" cy="973804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D73-1FF8-4416-BD76-2955639D439D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9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tx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42A8771-4A82-CB8D-C424-41BF6D808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3130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tx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DE02F3C-8D05-3406-3842-5B3130A89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7462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tx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8035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rocess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BD3C95-659A-8892-1572-85CAFF6F3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tIns="10972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4" cy="97380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605-DABF-473A-8A47-89F92C70FFA8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9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42A8771-4A82-CB8D-C424-41BF6D808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3130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DE02F3C-8D05-3406-3842-5B3130A89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7462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1D386-5B52-98A2-3239-D18B90C0E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5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ra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B2F914-ADF2-70BA-8DD2-548528163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11" y="525237"/>
            <a:ext cx="11074952" cy="54225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BD3C95-659A-8892-1572-85CAFF6F3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1906" y="605867"/>
            <a:ext cx="10910299" cy="5261396"/>
          </a:xfrm>
          <a:solidFill>
            <a:schemeClr val="bg2">
              <a:lumMod val="85000"/>
            </a:schemeClr>
          </a:solidFill>
        </p:spPr>
        <p:txBody>
          <a:bodyPr tIns="10972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B44C-A59A-4F6D-BAE1-108BBD5B7B51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29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BD3C95-659A-8892-1572-85CAFF6F3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2531" y="523455"/>
            <a:ext cx="11070668" cy="5424379"/>
          </a:xfrm>
          <a:solidFill>
            <a:schemeClr val="bg2">
              <a:lumMod val="85000"/>
            </a:schemeClr>
          </a:solidFill>
        </p:spPr>
        <p:txBody>
          <a:bodyPr tIns="10972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14C-7206-461D-9384-0B383F30AD23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7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40B1C-699F-32AD-21B7-4CB1A9F42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324" y="125697"/>
            <a:ext cx="7754677" cy="6732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D67-E770-405E-BCF5-36441C7FC29D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E53C77-AF35-6B82-D65D-EC91FA9C1C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9" y="6152318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F52B5-4BE4-5A06-E714-73AB5FDD5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8694F-A3DB-6E9D-789E-739D43E28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324" y="125697"/>
            <a:ext cx="7754677" cy="6732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867-0A9F-42B7-89A3-7FCF5EDA60C5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B3987-23DD-56AA-42AA-93E5FF2965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89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 2">
    <p:bg>
      <p:bgPr>
        <a:solidFill>
          <a:srgbClr val="FF5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867-0A9F-42B7-89A3-7FCF5EDA60C5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B3987-23DD-56AA-42AA-93E5FF296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1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4A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6829-A0EA-427A-9A24-5A91E5027D6D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92EED-14CC-6B77-A7DE-6041E4B11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" y="5276624"/>
            <a:ext cx="2801451" cy="16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51879E-F2F2-BFF4-886D-304077922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" y="5276625"/>
            <a:ext cx="2888996" cy="1704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77C-9BFB-46F7-819C-3F63DF5227A7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7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CA0444-7809-28CC-BAB8-4B81552C9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79773"/>
            <a:ext cx="5765088" cy="2852737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4499043"/>
            <a:ext cx="5765088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6410-B8E0-4FE7-9EB2-22E5948C56E7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96BAC-90CD-162B-06FF-F1017FA638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2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3">
    <p:bg>
      <p:bgPr>
        <a:solidFill>
          <a:srgbClr val="8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1D4-78CE-4C3D-9737-38DD4585C01B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49FBA-ABB7-1379-855F-1E9ACFB90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rgbClr val="8C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1D4-78CE-4C3D-9737-38DD4585C01B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4588611-48F5-E4C9-EF1A-952CE5CDC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rgbClr val="8C00CC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7BAFAB-2841-4B67-82DE-3040833A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8" y="6144276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3">
    <p:bg>
      <p:bgPr>
        <a:solidFill>
          <a:srgbClr val="FF5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1D4-78CE-4C3D-9737-38DD4585C01B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AD333-CD53-DB49-3661-57611CFB1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9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0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rgbClr val="4A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6FF1-5523-4D1B-AF1C-9E8EDDDEA789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60473-165F-7B14-7157-92BED1192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9" y="6152318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4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43C0A2DB-6D38-57C5-C53C-A86A9EB0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6FF1-5523-4D1B-AF1C-9E8EDDDEA789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4CC3F-A587-4B3D-A878-72C16A28B5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98" y="6154564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1" cy="9738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799" y="2233085"/>
            <a:ext cx="7315200" cy="3713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284" y="7241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677E-6BC6-4C7A-93B9-2D571ECA0CB2}" type="datetime1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4208" y="6356518"/>
            <a:ext cx="4114800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Confidential and property of Select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624" y="6356518"/>
            <a:ext cx="365760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7283AD-7497-5951-F1F2-D076673CBCC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8" y="6144276"/>
            <a:ext cx="962999" cy="5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6">
          <p15:clr>
            <a:srgbClr val="F26B43"/>
          </p15:clr>
        </p15:guide>
        <p15:guide id="2" pos="264">
          <p15:clr>
            <a:srgbClr val="F26B43"/>
          </p15:clr>
        </p15:guide>
        <p15:guide id="4" pos="5496">
          <p15:clr>
            <a:srgbClr val="F26B43"/>
          </p15:clr>
        </p15:guide>
        <p15:guide id="5" orient="horz" pos="2810">
          <p15:clr>
            <a:srgbClr val="F26B43"/>
          </p15:clr>
        </p15:guide>
        <p15:guide id="6" orient="horz" pos="708">
          <p15:clr>
            <a:srgbClr val="F26B43"/>
          </p15:clr>
        </p15:guide>
        <p15:guide id="7" orient="horz" pos="10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69EB-2D75-942F-1FE6-F814822BA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615" y="1988319"/>
            <a:ext cx="8759955" cy="1655764"/>
          </a:xfrm>
        </p:spPr>
        <p:txBody>
          <a:bodyPr/>
          <a:lstStyle/>
          <a:p>
            <a:r>
              <a:rPr lang="en-US" dirty="0"/>
              <a:t>Select Health - Quality Overview</a:t>
            </a:r>
          </a:p>
        </p:txBody>
      </p:sp>
      <p:sp>
        <p:nvSpPr>
          <p:cNvPr id="3" name="Subtitle 11">
            <a:extLst>
              <a:ext uri="{FF2B5EF4-FFF2-40B4-BE49-F238E27FC236}">
                <a16:creationId xmlns:a16="http://schemas.microsoft.com/office/drawing/2014/main" id="{7EDE6D9F-0BD1-1C3E-7464-392758114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616" y="3970679"/>
            <a:ext cx="5852584" cy="1977155"/>
          </a:xfrm>
        </p:spPr>
        <p:txBody>
          <a:bodyPr/>
          <a:lstStyle/>
          <a:p>
            <a:r>
              <a:rPr lang="en-US" dirty="0"/>
              <a:t>Medical Care Advisory Committee (MCAC)</a:t>
            </a:r>
          </a:p>
          <a:p>
            <a:r>
              <a:rPr lang="en-US" dirty="0"/>
              <a:t>12/21/2023</a:t>
            </a:r>
          </a:p>
          <a:p>
            <a:endParaRPr lang="en-US" dirty="0"/>
          </a:p>
          <a:p>
            <a:r>
              <a:rPr lang="en-US" dirty="0"/>
              <a:t>Adam Osborne, MBA</a:t>
            </a:r>
          </a:p>
          <a:p>
            <a:r>
              <a:rPr lang="en-US" dirty="0"/>
              <a:t>Quality Operations Manager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5B18E5B-78E8-44CE-911C-C017FEE7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3616" y="6164683"/>
            <a:ext cx="4114800" cy="143629"/>
          </a:xfrm>
        </p:spPr>
        <p:txBody>
          <a:bodyPr/>
          <a:lstStyle/>
          <a:p>
            <a:pPr defTabSz="609585"/>
            <a:r>
              <a:rPr lang="en-US" dirty="0">
                <a:solidFill>
                  <a:srgbClr val="F7F5F9"/>
                </a:solidFill>
                <a:latin typeface="Arial"/>
              </a:rPr>
              <a:t>Confidential and property of Select Health</a:t>
            </a:r>
          </a:p>
        </p:txBody>
      </p:sp>
    </p:spTree>
    <p:extLst>
      <p:ext uri="{BB962C8B-B14F-4D97-AF65-F5344CB8AC3E}">
        <p14:creationId xmlns:p14="http://schemas.microsoft.com/office/powerpoint/2010/main" val="89666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EA8197-CDE6-D97D-756C-155F17C77D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CF316-266F-B53A-2232-C3ED7954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287868"/>
            <a:ext cx="5343495" cy="5774267"/>
          </a:xfrm>
        </p:spPr>
        <p:txBody>
          <a:bodyPr anchor="t">
            <a:normAutofit fontScale="90000"/>
          </a:bodyPr>
          <a:lstStyle/>
          <a:p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Helping People Live the Healthiest Lives Possible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  <a:t>Our Vision Is To Be A Model Health Plan By Providing High-Value Health Benefits And Superior Service At An Affordable Cost</a:t>
            </a:r>
            <a:endParaRPr lang="en-US" sz="4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FC62E5-8362-92F4-594C-68EFF1A0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 defTabSz="609585">
              <a:spcAft>
                <a:spcPts val="800"/>
              </a:spcAft>
            </a:pPr>
            <a:r>
              <a:rPr lang="en-US" dirty="0">
                <a:solidFill>
                  <a:srgbClr val="F7F5F9"/>
                </a:solidFill>
                <a:latin typeface="Arial"/>
              </a:rPr>
              <a:t>Confidential and property of Intermountain 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C33C0-9A1A-4D09-50A8-4BAF18E4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defTabSz="609585">
              <a:spcAft>
                <a:spcPts val="800"/>
              </a:spcAft>
            </a:pPr>
            <a:fld id="{57EAB85A-CEDA-4147-BFEE-FE6E6956DCC7}" type="slidenum">
              <a:rPr lang="en-US">
                <a:solidFill>
                  <a:srgbClr val="F7F5F9"/>
                </a:solidFill>
                <a:latin typeface="Arial"/>
              </a:rPr>
              <a:pPr defTabSz="609585">
                <a:spcAft>
                  <a:spcPts val="800"/>
                </a:spcAft>
              </a:pPr>
              <a:t>2</a:t>
            </a:fld>
            <a:endParaRPr lang="en-US" dirty="0">
              <a:solidFill>
                <a:srgbClr val="F7F5F9"/>
              </a:solidFill>
              <a:latin typeface="Arial"/>
            </a:endParaRPr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407768B6-8772-9758-C08B-DA729055C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133" y="13"/>
            <a:ext cx="6129867" cy="6857987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928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FAF6-5E18-584C-892B-C6043FE7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145062"/>
            <a:ext cx="5385664" cy="973804"/>
          </a:xfrm>
        </p:spPr>
        <p:txBody>
          <a:bodyPr/>
          <a:lstStyle/>
          <a:p>
            <a:r>
              <a:rPr lang="en-US" u="sng" dirty="0"/>
              <a:t>Quality Team Highlights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721B95-EDE0-A415-97CA-98E2B3CC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srgbClr val="110057"/>
                </a:solidFill>
                <a:latin typeface="Arial"/>
              </a:rPr>
              <a:t>Confidential and property of Select Health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0D9C0F-A1C1-AE9B-A79A-A10F6B7E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7EAB85A-CEDA-4147-BFEE-FE6E6956DCC7}" type="slidenum">
              <a:rPr lang="en-US">
                <a:solidFill>
                  <a:srgbClr val="110057"/>
                </a:solidFill>
                <a:latin typeface="Arial"/>
              </a:rPr>
              <a:pPr defTabSz="609585"/>
              <a:t>3</a:t>
            </a:fld>
            <a:endParaRPr lang="en-US" dirty="0">
              <a:solidFill>
                <a:srgbClr val="110057"/>
              </a:solidFill>
              <a:latin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4AC614-8603-AF30-FD3F-8D37101F8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1118865"/>
            <a:ext cx="5385665" cy="4828968"/>
          </a:xfrm>
        </p:spPr>
        <p:txBody>
          <a:bodyPr/>
          <a:lstStyle/>
          <a:p>
            <a:r>
              <a:rPr lang="en-US" dirty="0"/>
              <a:t>Year-Round Oversight of Measures</a:t>
            </a:r>
          </a:p>
          <a:p>
            <a:r>
              <a:rPr lang="en-US" dirty="0"/>
              <a:t>Quality Improvement Committee</a:t>
            </a:r>
          </a:p>
          <a:p>
            <a:r>
              <a:rPr lang="en-US" dirty="0"/>
              <a:t>Member Engagement</a:t>
            </a:r>
          </a:p>
          <a:p>
            <a:pPr lvl="1"/>
            <a:r>
              <a:rPr lang="en-US" sz="1867" dirty="0"/>
              <a:t>Newsletters</a:t>
            </a:r>
          </a:p>
          <a:p>
            <a:pPr lvl="1"/>
            <a:r>
              <a:rPr lang="en-US" sz="1867" dirty="0"/>
              <a:t>Direct Mail</a:t>
            </a:r>
          </a:p>
          <a:p>
            <a:pPr lvl="1"/>
            <a:r>
              <a:rPr lang="en-US" sz="1867" dirty="0"/>
              <a:t>Live Calls</a:t>
            </a:r>
          </a:p>
          <a:p>
            <a:pPr lvl="1"/>
            <a:r>
              <a:rPr lang="en-US" sz="1867" dirty="0"/>
              <a:t>Quality Performance Program</a:t>
            </a:r>
          </a:p>
          <a:p>
            <a:r>
              <a:rPr lang="en-US" sz="1867" dirty="0"/>
              <a:t>Cross Expert &amp; Department Collaboration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F6D2CD1A-340F-FA93-EBB0-7D70734C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522" y="524142"/>
            <a:ext cx="5386745" cy="54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81A6-5244-FBF7-7049-F0D4BEB6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srgbClr val="110057"/>
                </a:solidFill>
                <a:latin typeface="Arial"/>
              </a:rPr>
              <a:t>Confidential and property of Select 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41ECB-4C04-22A8-DE10-8CFC90D9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7EAB85A-CEDA-4147-BFEE-FE6E6956DCC7}" type="slidenum">
              <a:rPr lang="en-US">
                <a:solidFill>
                  <a:srgbClr val="110057"/>
                </a:solidFill>
                <a:latin typeface="Arial"/>
              </a:rPr>
              <a:pPr defTabSz="609585"/>
              <a:t>4</a:t>
            </a:fld>
            <a:endParaRPr lang="en-US" dirty="0">
              <a:solidFill>
                <a:srgbClr val="110057"/>
              </a:solidFill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6D240-54A5-4F32-43CC-7D94BE9345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1639263"/>
            <a:ext cx="5128687" cy="4308572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CAHPS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Policy Improvement Project </a:t>
            </a:r>
          </a:p>
          <a:p>
            <a:pPr marL="1064657" lvl="1" indent="-380990">
              <a:buFont typeface="Arial" panose="020B0604020202020204" pitchFamily="34" charset="0"/>
              <a:buChar char="•"/>
            </a:pPr>
            <a:r>
              <a:rPr lang="en-US" dirty="0"/>
              <a:t>(WCV, W30, Immunizations, FUH)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Enhanced Engagement</a:t>
            </a:r>
          </a:p>
          <a:p>
            <a:pPr marL="1064657" lvl="1" indent="-380990">
              <a:buFont typeface="Arial" panose="020B0604020202020204" pitchFamily="34" charset="0"/>
              <a:buChar char="•"/>
            </a:pPr>
            <a:r>
              <a:rPr lang="en-US" dirty="0"/>
              <a:t>Performance &amp; Predictive Analytics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324865-74C5-1FFA-AA45-5A52EF61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362667"/>
            <a:ext cx="5128684" cy="1276595"/>
          </a:xfrm>
        </p:spPr>
        <p:txBody>
          <a:bodyPr/>
          <a:lstStyle/>
          <a:p>
            <a:r>
              <a:rPr lang="en-US" u="sng" dirty="0"/>
              <a:t>2024 Focus</a:t>
            </a:r>
          </a:p>
        </p:txBody>
      </p:sp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40498667-C035-9E1D-7227-ED9160937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441" y="505911"/>
            <a:ext cx="53869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7E53-D2AC-BF99-1345-77A2D37B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81675-9B34-2BD6-3DF7-971E8548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 dirty="0">
                <a:solidFill>
                  <a:srgbClr val="F7F5F9"/>
                </a:solidFill>
                <a:latin typeface="Arial"/>
              </a:rPr>
              <a:t>Confidential and property of Select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F7D4D-D99E-9A00-55F4-DA027919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57EAB85A-CEDA-4147-BFEE-FE6E6956DCC7}" type="slidenum">
              <a:rPr lang="en-US">
                <a:solidFill>
                  <a:srgbClr val="F7F5F9"/>
                </a:solidFill>
                <a:latin typeface="Arial"/>
              </a:rPr>
              <a:pPr defTabSz="609585"/>
              <a:t>5</a:t>
            </a:fld>
            <a:endParaRPr lang="en-US" dirty="0">
              <a:solidFill>
                <a:srgbClr val="F7F5F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8685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H Colors">
      <a:dk1>
        <a:srgbClr val="110057"/>
      </a:dk1>
      <a:lt1>
        <a:srgbClr val="F7F5F9"/>
      </a:lt1>
      <a:dk2>
        <a:srgbClr val="4A00E2"/>
      </a:dk2>
      <a:lt2>
        <a:srgbClr val="FFFFFF"/>
      </a:lt2>
      <a:accent1>
        <a:srgbClr val="110057"/>
      </a:accent1>
      <a:accent2>
        <a:srgbClr val="4A00E2"/>
      </a:accent2>
      <a:accent3>
        <a:srgbClr val="FF0044"/>
      </a:accent3>
      <a:accent4>
        <a:srgbClr val="7CAFD0"/>
      </a:accent4>
      <a:accent5>
        <a:srgbClr val="FF5D55"/>
      </a:accent5>
      <a:accent6>
        <a:srgbClr val="FFBCB9"/>
      </a:accent6>
      <a:hlink>
        <a:srgbClr val="110057"/>
      </a:hlink>
      <a:folHlink>
        <a:srgbClr val="4A00E2"/>
      </a:folHlink>
    </a:clrScheme>
    <a:fontScheme name="IH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_New_Brand_PPT_Template_2023.potx" id="{EEDA3560-7154-4493-A238-38E456A90D9B}" vid="{92D27705-7EC4-4BBC-A613-36FDB8777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143</Words>
  <Application>Microsoft Office PowerPoint</Application>
  <PresentationFormat>Widescreen</PresentationFormat>
  <Paragraphs>35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Select Health - Quality Overview</vt:lpstr>
      <vt:lpstr> Mission:  Helping People Live the Healthiest Lives Possible   Vision:  Our Vision Is To Be A Model Health Plan By Providing High-Value Health Benefits And Superior Service At An Affordable Cost</vt:lpstr>
      <vt:lpstr>Quality Team Highlights</vt:lpstr>
      <vt:lpstr>2024 Focus</vt:lpstr>
      <vt:lpstr>Thank You</vt:lpstr>
    </vt:vector>
  </TitlesOfParts>
  <Company>Intermountain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 Health Quality</dc:title>
  <dc:creator>Adam Osborne</dc:creator>
  <cp:lastModifiedBy>Adam Osborne</cp:lastModifiedBy>
  <cp:revision>10</cp:revision>
  <dcterms:created xsi:type="dcterms:W3CDTF">2023-12-21T19:39:53Z</dcterms:created>
  <dcterms:modified xsi:type="dcterms:W3CDTF">2023-12-21T22:08:32Z</dcterms:modified>
</cp:coreProperties>
</file>